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971" autoAdjust="0"/>
    <p:restoredTop sz="94660"/>
  </p:normalViewPr>
  <p:slideViewPr>
    <p:cSldViewPr snapToGrid="0">
      <p:cViewPr>
        <p:scale>
          <a:sx n="80" d="100"/>
          <a:sy n="80" d="100"/>
        </p:scale>
        <p:origin x="-510" y="-6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F4C25F-DC48-40ED-A2C7-2BFB3E859BDB}"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3530A-052B-4ACE-88BA-A6B7098B6932}" type="slidenum">
              <a:rPr lang="en-US" smtClean="0"/>
              <a:t>‹#›</a:t>
            </a:fld>
            <a:endParaRPr lang="en-US"/>
          </a:p>
        </p:txBody>
      </p:sp>
    </p:spTree>
    <p:extLst>
      <p:ext uri="{BB962C8B-B14F-4D97-AF65-F5344CB8AC3E}">
        <p14:creationId xmlns:p14="http://schemas.microsoft.com/office/powerpoint/2010/main" val="3914259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F4C25F-DC48-40ED-A2C7-2BFB3E859BDB}"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3530A-052B-4ACE-88BA-A6B7098B6932}" type="slidenum">
              <a:rPr lang="en-US" smtClean="0"/>
              <a:t>‹#›</a:t>
            </a:fld>
            <a:endParaRPr lang="en-US"/>
          </a:p>
        </p:txBody>
      </p:sp>
    </p:spTree>
    <p:extLst>
      <p:ext uri="{BB962C8B-B14F-4D97-AF65-F5344CB8AC3E}">
        <p14:creationId xmlns:p14="http://schemas.microsoft.com/office/powerpoint/2010/main" val="1120144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F4C25F-DC48-40ED-A2C7-2BFB3E859BDB}"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3530A-052B-4ACE-88BA-A6B7098B6932}" type="slidenum">
              <a:rPr lang="en-US" smtClean="0"/>
              <a:t>‹#›</a:t>
            </a:fld>
            <a:endParaRPr lang="en-US"/>
          </a:p>
        </p:txBody>
      </p:sp>
    </p:spTree>
    <p:extLst>
      <p:ext uri="{BB962C8B-B14F-4D97-AF65-F5344CB8AC3E}">
        <p14:creationId xmlns:p14="http://schemas.microsoft.com/office/powerpoint/2010/main" val="1861416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F4C25F-DC48-40ED-A2C7-2BFB3E859BDB}"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3530A-052B-4ACE-88BA-A6B7098B6932}" type="slidenum">
              <a:rPr lang="en-US" smtClean="0"/>
              <a:t>‹#›</a:t>
            </a:fld>
            <a:endParaRPr lang="en-US"/>
          </a:p>
        </p:txBody>
      </p:sp>
    </p:spTree>
    <p:extLst>
      <p:ext uri="{BB962C8B-B14F-4D97-AF65-F5344CB8AC3E}">
        <p14:creationId xmlns:p14="http://schemas.microsoft.com/office/powerpoint/2010/main" val="3221351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F4C25F-DC48-40ED-A2C7-2BFB3E859BDB}"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3530A-052B-4ACE-88BA-A6B7098B6932}" type="slidenum">
              <a:rPr lang="en-US" smtClean="0"/>
              <a:t>‹#›</a:t>
            </a:fld>
            <a:endParaRPr lang="en-US"/>
          </a:p>
        </p:txBody>
      </p:sp>
    </p:spTree>
    <p:extLst>
      <p:ext uri="{BB962C8B-B14F-4D97-AF65-F5344CB8AC3E}">
        <p14:creationId xmlns:p14="http://schemas.microsoft.com/office/powerpoint/2010/main" val="207227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F4C25F-DC48-40ED-A2C7-2BFB3E859BDB}"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3530A-052B-4ACE-88BA-A6B7098B6932}" type="slidenum">
              <a:rPr lang="en-US" smtClean="0"/>
              <a:t>‹#›</a:t>
            </a:fld>
            <a:endParaRPr lang="en-US"/>
          </a:p>
        </p:txBody>
      </p:sp>
    </p:spTree>
    <p:extLst>
      <p:ext uri="{BB962C8B-B14F-4D97-AF65-F5344CB8AC3E}">
        <p14:creationId xmlns:p14="http://schemas.microsoft.com/office/powerpoint/2010/main" val="2182489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F4C25F-DC48-40ED-A2C7-2BFB3E859BDB}" type="datetimeFigureOut">
              <a:rPr lang="en-US" smtClean="0"/>
              <a:t>12/12/2022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23530A-052B-4ACE-88BA-A6B7098B6932}" type="slidenum">
              <a:rPr lang="en-US" smtClean="0"/>
              <a:t>‹#›</a:t>
            </a:fld>
            <a:endParaRPr lang="en-US"/>
          </a:p>
        </p:txBody>
      </p:sp>
    </p:spTree>
    <p:extLst>
      <p:ext uri="{BB962C8B-B14F-4D97-AF65-F5344CB8AC3E}">
        <p14:creationId xmlns:p14="http://schemas.microsoft.com/office/powerpoint/2010/main" val="2794604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F4C25F-DC48-40ED-A2C7-2BFB3E859BDB}" type="datetimeFigureOut">
              <a:rPr lang="en-US" smtClean="0"/>
              <a:t>12/12/2022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23530A-052B-4ACE-88BA-A6B7098B6932}" type="slidenum">
              <a:rPr lang="en-US" smtClean="0"/>
              <a:t>‹#›</a:t>
            </a:fld>
            <a:endParaRPr lang="en-US"/>
          </a:p>
        </p:txBody>
      </p:sp>
    </p:spTree>
    <p:extLst>
      <p:ext uri="{BB962C8B-B14F-4D97-AF65-F5344CB8AC3E}">
        <p14:creationId xmlns:p14="http://schemas.microsoft.com/office/powerpoint/2010/main" val="283005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F4C25F-DC48-40ED-A2C7-2BFB3E859BDB}" type="datetimeFigureOut">
              <a:rPr lang="en-US" smtClean="0"/>
              <a:t>12/12/2022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23530A-052B-4ACE-88BA-A6B7098B6932}" type="slidenum">
              <a:rPr lang="en-US" smtClean="0"/>
              <a:t>‹#›</a:t>
            </a:fld>
            <a:endParaRPr lang="en-US"/>
          </a:p>
        </p:txBody>
      </p:sp>
    </p:spTree>
    <p:extLst>
      <p:ext uri="{BB962C8B-B14F-4D97-AF65-F5344CB8AC3E}">
        <p14:creationId xmlns:p14="http://schemas.microsoft.com/office/powerpoint/2010/main" val="1957186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F4C25F-DC48-40ED-A2C7-2BFB3E859BDB}"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3530A-052B-4ACE-88BA-A6B7098B6932}" type="slidenum">
              <a:rPr lang="en-US" smtClean="0"/>
              <a:t>‹#›</a:t>
            </a:fld>
            <a:endParaRPr lang="en-US"/>
          </a:p>
        </p:txBody>
      </p:sp>
    </p:spTree>
    <p:extLst>
      <p:ext uri="{BB962C8B-B14F-4D97-AF65-F5344CB8AC3E}">
        <p14:creationId xmlns:p14="http://schemas.microsoft.com/office/powerpoint/2010/main" val="1506020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F4C25F-DC48-40ED-A2C7-2BFB3E859BDB}"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3530A-052B-4ACE-88BA-A6B7098B6932}" type="slidenum">
              <a:rPr lang="en-US" smtClean="0"/>
              <a:t>‹#›</a:t>
            </a:fld>
            <a:endParaRPr lang="en-US"/>
          </a:p>
        </p:txBody>
      </p:sp>
    </p:spTree>
    <p:extLst>
      <p:ext uri="{BB962C8B-B14F-4D97-AF65-F5344CB8AC3E}">
        <p14:creationId xmlns:p14="http://schemas.microsoft.com/office/powerpoint/2010/main" val="1215804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F4C25F-DC48-40ED-A2C7-2BFB3E859BDB}" type="datetimeFigureOut">
              <a:rPr lang="en-US" smtClean="0"/>
              <a:t>12/12/2022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23530A-052B-4ACE-88BA-A6B7098B6932}" type="slidenum">
              <a:rPr lang="en-US" smtClean="0"/>
              <a:t>‹#›</a:t>
            </a:fld>
            <a:endParaRPr lang="en-US"/>
          </a:p>
        </p:txBody>
      </p:sp>
    </p:spTree>
    <p:extLst>
      <p:ext uri="{BB962C8B-B14F-4D97-AF65-F5344CB8AC3E}">
        <p14:creationId xmlns:p14="http://schemas.microsoft.com/office/powerpoint/2010/main" val="3287735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6198106" y="1202616"/>
            <a:ext cx="5793913" cy="5499804"/>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Low" rtl="1"/>
            <a:endParaRPr lang="en-US" dirty="0">
              <a:ln w="3175">
                <a:solidFill>
                  <a:schemeClr val="accent4">
                    <a:lumMod val="60000"/>
                    <a:lumOff val="40000"/>
                  </a:schemeClr>
                </a:solidFill>
              </a:ln>
            </a:endParaRPr>
          </a:p>
        </p:txBody>
      </p:sp>
      <p:sp>
        <p:nvSpPr>
          <p:cNvPr id="4" name="Rectangle 3"/>
          <p:cNvSpPr/>
          <p:nvPr/>
        </p:nvSpPr>
        <p:spPr>
          <a:xfrm>
            <a:off x="6571395" y="1357678"/>
            <a:ext cx="5131558" cy="8325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dirty="0" smtClean="0">
                <a:solidFill>
                  <a:sysClr val="windowText" lastClr="000000"/>
                </a:solidFill>
              </a:rPr>
              <a:t> </a:t>
            </a:r>
            <a:r>
              <a:rPr lang="ar-EG" b="1" dirty="0" smtClean="0">
                <a:solidFill>
                  <a:sysClr val="windowText" lastClr="000000"/>
                </a:solidFill>
              </a:rPr>
              <a:t>تتشرف</a:t>
            </a:r>
            <a:r>
              <a:rPr lang="ar-EG" dirty="0" smtClean="0">
                <a:solidFill>
                  <a:sysClr val="windowText" lastClr="000000"/>
                </a:solidFill>
              </a:rPr>
              <a:t> </a:t>
            </a:r>
            <a:r>
              <a:rPr lang="ar-EG" b="1" dirty="0" smtClean="0">
                <a:solidFill>
                  <a:sysClr val="windowText" lastClr="000000"/>
                </a:solidFill>
              </a:rPr>
              <a:t>الجمعية </a:t>
            </a:r>
            <a:r>
              <a:rPr lang="ar-EG" b="1" dirty="0">
                <a:solidFill>
                  <a:sysClr val="windowText" lastClr="000000"/>
                </a:solidFill>
              </a:rPr>
              <a:t>العربية لعلوم </a:t>
            </a:r>
            <a:r>
              <a:rPr lang="ar-EG" b="1" dirty="0" smtClean="0">
                <a:solidFill>
                  <a:sysClr val="windowText" lastClr="000000"/>
                </a:solidFill>
              </a:rPr>
              <a:t>المواد بالاشتراك مع</a:t>
            </a:r>
            <a:endParaRPr lang="ar-EG" b="1" dirty="0">
              <a:solidFill>
                <a:sysClr val="windowText" lastClr="000000"/>
              </a:solidFill>
            </a:endParaRPr>
          </a:p>
          <a:p>
            <a:pPr algn="ctr">
              <a:lnSpc>
                <a:spcPct val="150000"/>
              </a:lnSpc>
            </a:pPr>
            <a:r>
              <a:rPr lang="en-US" b="1" dirty="0" smtClean="0">
                <a:solidFill>
                  <a:sysClr val="windowText" lastClr="000000"/>
                </a:solidFill>
              </a:rPr>
              <a:t>:</a:t>
            </a:r>
            <a:r>
              <a:rPr lang="ar-EG" b="1" dirty="0" smtClean="0">
                <a:solidFill>
                  <a:sysClr val="windowText" lastClr="000000"/>
                </a:solidFill>
              </a:rPr>
              <a:t> </a:t>
            </a:r>
            <a:r>
              <a:rPr lang="ar-EG" b="1" dirty="0">
                <a:solidFill>
                  <a:sysClr val="windowText" lastClr="000000"/>
                </a:solidFill>
              </a:rPr>
              <a:t>قسم علوم المواد بدعوتكم لحضور </a:t>
            </a:r>
            <a:r>
              <a:rPr lang="ar-EG" b="1" dirty="0" smtClean="0">
                <a:solidFill>
                  <a:sysClr val="windowText" lastClr="000000"/>
                </a:solidFill>
              </a:rPr>
              <a:t>محاضرة بعنوان</a:t>
            </a:r>
            <a:endParaRPr lang="ar-EG" b="1" dirty="0">
              <a:solidFill>
                <a:sysClr val="windowText" lastClr="000000"/>
              </a:solidFill>
            </a:endParaRPr>
          </a:p>
        </p:txBody>
      </p:sp>
      <p:sp>
        <p:nvSpPr>
          <p:cNvPr id="5" name="Rectangle 4"/>
          <p:cNvSpPr/>
          <p:nvPr/>
        </p:nvSpPr>
        <p:spPr>
          <a:xfrm>
            <a:off x="6286395" y="2467423"/>
            <a:ext cx="5131558" cy="9579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3200" b="1" dirty="0" smtClean="0">
                <a:ln w="24500" cmpd="dbl">
                  <a:solidFill>
                    <a:schemeClr val="accent2">
                      <a:shade val="85000"/>
                      <a:satMod val="155000"/>
                    </a:schemeClr>
                  </a:solidFill>
                  <a:prstDash val="solid"/>
                  <a:miter lim="800000"/>
                </a:ln>
                <a:solidFill>
                  <a:schemeClr val="tx1">
                    <a:lumMod val="95000"/>
                    <a:lumOff val="5000"/>
                  </a:schemeClr>
                </a:solidFill>
                <a:effectLst>
                  <a:outerShdw blurRad="38100" dist="38100" dir="7020000" algn="tl">
                    <a:srgbClr val="000000">
                      <a:alpha val="35000"/>
                    </a:srgbClr>
                  </a:outerShdw>
                </a:effectLst>
              </a:rPr>
              <a:t>    الهيدروجين الأخضر </a:t>
            </a:r>
          </a:p>
          <a:p>
            <a:pPr algn="ctr"/>
            <a:r>
              <a:rPr lang="ar-EG" sz="3200" b="1" dirty="0" smtClean="0">
                <a:ln w="24500" cmpd="dbl">
                  <a:solidFill>
                    <a:schemeClr val="accent2">
                      <a:shade val="85000"/>
                      <a:satMod val="155000"/>
                    </a:schemeClr>
                  </a:solidFill>
                  <a:prstDash val="solid"/>
                  <a:miter lim="800000"/>
                </a:ln>
                <a:solidFill>
                  <a:schemeClr val="tx1">
                    <a:lumMod val="95000"/>
                    <a:lumOff val="5000"/>
                  </a:schemeClr>
                </a:solidFill>
                <a:effectLst>
                  <a:outerShdw blurRad="38100" dist="38100" dir="7020000" algn="tl">
                    <a:srgbClr val="000000">
                      <a:alpha val="35000"/>
                    </a:srgbClr>
                  </a:outerShdw>
                </a:effectLst>
              </a:rPr>
              <a:t>   من أجل الاستدامة </a:t>
            </a:r>
            <a:endParaRPr lang="en-US" sz="3200" b="1" dirty="0">
              <a:ln w="24500" cmpd="dbl">
                <a:solidFill>
                  <a:schemeClr val="accent2">
                    <a:shade val="85000"/>
                    <a:satMod val="155000"/>
                  </a:schemeClr>
                </a:solidFill>
                <a:prstDash val="solid"/>
                <a:miter lim="800000"/>
              </a:ln>
              <a:solidFill>
                <a:schemeClr val="tx1">
                  <a:lumMod val="95000"/>
                  <a:lumOff val="5000"/>
                </a:schemeClr>
              </a:solidFill>
              <a:effectLst>
                <a:outerShdw blurRad="38100" dist="38100" dir="7020000" algn="tl">
                  <a:srgbClr val="000000">
                    <a:alpha val="35000"/>
                  </a:srgbClr>
                </a:outerShdw>
              </a:effectLst>
              <a:cs typeface="+mj-cs"/>
            </a:endParaRPr>
          </a:p>
        </p:txBody>
      </p:sp>
      <p:sp>
        <p:nvSpPr>
          <p:cNvPr id="12" name="Rectangle 11"/>
          <p:cNvSpPr/>
          <p:nvPr/>
        </p:nvSpPr>
        <p:spPr>
          <a:xfrm>
            <a:off x="7103286" y="364729"/>
            <a:ext cx="941643" cy="4272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1200" dirty="0" smtClean="0">
                <a:solidFill>
                  <a:sysClr val="windowText" lastClr="000000"/>
                </a:solidFill>
              </a:rPr>
              <a:t>الجمعية العربية</a:t>
            </a:r>
          </a:p>
          <a:p>
            <a:pPr algn="ctr"/>
            <a:r>
              <a:rPr lang="ar-EG" sz="1200" dirty="0" smtClean="0">
                <a:solidFill>
                  <a:sysClr val="windowText" lastClr="000000"/>
                </a:solidFill>
              </a:rPr>
              <a:t> لـعـلـوم الـمـواد</a:t>
            </a:r>
            <a:endParaRPr lang="en-US" sz="1200" dirty="0">
              <a:solidFill>
                <a:sysClr val="windowText" lastClr="000000"/>
              </a:solidFill>
            </a:endParaRPr>
          </a:p>
        </p:txBody>
      </p:sp>
      <p:sp>
        <p:nvSpPr>
          <p:cNvPr id="13" name="Rectangle 12"/>
          <p:cNvSpPr/>
          <p:nvPr/>
        </p:nvSpPr>
        <p:spPr>
          <a:xfrm>
            <a:off x="6445876" y="3814267"/>
            <a:ext cx="3529397" cy="12327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smtClean="0">
                <a:solidFill>
                  <a:srgbClr val="FF0000"/>
                </a:solidFill>
              </a:rPr>
              <a:t>أ.د. </a:t>
            </a:r>
            <a:r>
              <a:rPr lang="ar-EG" sz="2800" b="1" dirty="0" smtClean="0">
                <a:solidFill>
                  <a:srgbClr val="FF0000"/>
                </a:solidFill>
              </a:rPr>
              <a:t>سعد الراجحي</a:t>
            </a:r>
            <a:endParaRPr lang="en-US" sz="2800" b="1" dirty="0" smtClean="0">
              <a:solidFill>
                <a:srgbClr val="FF0000"/>
              </a:solidFill>
            </a:endParaRPr>
          </a:p>
          <a:p>
            <a:pPr algn="ctr"/>
            <a:r>
              <a:rPr lang="ar-EG" sz="2000" b="1" dirty="0" smtClean="0">
                <a:solidFill>
                  <a:schemeClr val="tx1"/>
                </a:solidFill>
              </a:rPr>
              <a:t>أستاذ </a:t>
            </a:r>
            <a:r>
              <a:rPr lang="ar-EG" sz="2000" b="1" dirty="0" smtClean="0">
                <a:solidFill>
                  <a:schemeClr val="tx1"/>
                </a:solidFill>
              </a:rPr>
              <a:t>بكلية الهندسة جامعة القاهرة</a:t>
            </a:r>
            <a:endParaRPr lang="en-US" sz="1600" dirty="0">
              <a:solidFill>
                <a:schemeClr val="tx1"/>
              </a:solidFill>
            </a:endParaRPr>
          </a:p>
        </p:txBody>
      </p:sp>
      <p:sp>
        <p:nvSpPr>
          <p:cNvPr id="14" name="Rectangle 13"/>
          <p:cNvSpPr/>
          <p:nvPr/>
        </p:nvSpPr>
        <p:spPr>
          <a:xfrm>
            <a:off x="6268772" y="5563293"/>
            <a:ext cx="5071803" cy="1110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b="1" dirty="0" smtClean="0">
                <a:solidFill>
                  <a:srgbClr val="002060"/>
                </a:solidFill>
              </a:rPr>
              <a:t>الاثنين </a:t>
            </a:r>
            <a:r>
              <a:rPr lang="ar-EG" dirty="0" smtClean="0">
                <a:solidFill>
                  <a:sysClr val="windowText" lastClr="000000"/>
                </a:solidFill>
              </a:rPr>
              <a:t>19ديسمبر </a:t>
            </a:r>
            <a:r>
              <a:rPr lang="ar-EG" dirty="0" smtClean="0">
                <a:solidFill>
                  <a:sysClr val="windowText" lastClr="000000"/>
                </a:solidFill>
              </a:rPr>
              <a:t>2022، الساعة </a:t>
            </a:r>
            <a:r>
              <a:rPr lang="ar-EG" b="1" dirty="0" smtClean="0">
                <a:solidFill>
                  <a:srgbClr val="002060"/>
                </a:solidFill>
              </a:rPr>
              <a:t>الثانية عشر  ظهراً</a:t>
            </a:r>
          </a:p>
          <a:p>
            <a:pPr algn="ctr"/>
            <a:r>
              <a:rPr lang="ar-EG" dirty="0" smtClean="0">
                <a:solidFill>
                  <a:sysClr val="windowText" lastClr="000000"/>
                </a:solidFill>
              </a:rPr>
              <a:t>معهد الدراسات العليا والبحوث، جامعة الإسكندرية</a:t>
            </a:r>
          </a:p>
          <a:p>
            <a:pPr algn="ctr"/>
            <a:r>
              <a:rPr lang="ar-EG" dirty="0" smtClean="0">
                <a:solidFill>
                  <a:sysClr val="windowText" lastClr="000000"/>
                </a:solidFill>
              </a:rPr>
              <a:t>(163 طريق الحرية، الشاطبي)</a:t>
            </a:r>
            <a:endParaRPr lang="en-US" sz="1400" dirty="0">
              <a:solidFill>
                <a:sysClr val="windowText" lastClr="000000"/>
              </a:solidFill>
            </a:endParaRPr>
          </a:p>
        </p:txBody>
      </p:sp>
      <p:grpSp>
        <p:nvGrpSpPr>
          <p:cNvPr id="15" name="Group 14"/>
          <p:cNvGrpSpPr/>
          <p:nvPr/>
        </p:nvGrpSpPr>
        <p:grpSpPr>
          <a:xfrm>
            <a:off x="3604918" y="204945"/>
            <a:ext cx="2280982" cy="872817"/>
            <a:chOff x="-60302" y="1588"/>
            <a:chExt cx="2232002" cy="854075"/>
          </a:xfrm>
        </p:grpSpPr>
        <p:pic>
          <p:nvPicPr>
            <p:cNvPr id="16" name="Picture 1" descr="http://www.today.alexu.edu.eg/wp-content/uploads/2016/02/"/>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60302" y="52388"/>
              <a:ext cx="1400175" cy="80327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3" descr="http://www.today.alexu.edu.eg/wp-content/uploads/2016/02/"/>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1430338" y="1588"/>
              <a:ext cx="741362" cy="809625"/>
            </a:xfrm>
            <a:prstGeom prst="rect">
              <a:avLst/>
            </a:prstGeom>
            <a:noFill/>
            <a:extLst>
              <a:ext uri="{909E8E84-426E-40DD-AFC4-6F175D3DCCD1}">
                <a14:hiddenFill xmlns:a14="http://schemas.microsoft.com/office/drawing/2010/main">
                  <a:solidFill>
                    <a:srgbClr val="FFFFFF"/>
                  </a:solidFill>
                </a14:hiddenFill>
              </a:ext>
            </a:extLst>
          </p:spPr>
        </p:pic>
      </p:grpSp>
      <p:sp>
        <p:nvSpPr>
          <p:cNvPr id="35" name="Rectangle 34"/>
          <p:cNvSpPr/>
          <p:nvPr/>
        </p:nvSpPr>
        <p:spPr>
          <a:xfrm>
            <a:off x="158627" y="1202616"/>
            <a:ext cx="5793913" cy="5499804"/>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ar-EG" sz="1600" b="1" u="sng" smtClean="0">
              <a:solidFill>
                <a:schemeClr val="tx1"/>
              </a:solidFill>
            </a:endParaRPr>
          </a:p>
          <a:p>
            <a:pPr algn="r" rtl="1"/>
            <a:endParaRPr lang="ar-EG" sz="1600" b="1" u="sng" smtClean="0">
              <a:solidFill>
                <a:schemeClr val="tx1"/>
              </a:solidFill>
            </a:endParaRPr>
          </a:p>
          <a:p>
            <a:pPr algn="r" rtl="1"/>
            <a:endParaRPr lang="ar-EG" sz="1600" b="1" u="sng" smtClean="0">
              <a:solidFill>
                <a:schemeClr val="tx1"/>
              </a:solidFill>
            </a:endParaRPr>
          </a:p>
          <a:p>
            <a:pPr algn="r" rtl="1"/>
            <a:endParaRPr lang="ar-EG" sz="1600" b="1" u="sng" smtClean="0">
              <a:solidFill>
                <a:schemeClr val="tx1"/>
              </a:solidFill>
            </a:endParaRPr>
          </a:p>
          <a:p>
            <a:pPr algn="r" rtl="1"/>
            <a:endParaRPr lang="ar-EG" sz="1600" b="1" u="sng" smtClean="0">
              <a:solidFill>
                <a:schemeClr val="tx1"/>
              </a:solidFill>
            </a:endParaRPr>
          </a:p>
          <a:p>
            <a:pPr algn="r" rtl="1"/>
            <a:endParaRPr lang="ar-EG" sz="1600" b="1" u="sng" smtClean="0">
              <a:solidFill>
                <a:schemeClr val="tx1"/>
              </a:solidFill>
            </a:endParaRPr>
          </a:p>
          <a:p>
            <a:pPr algn="r" rtl="1"/>
            <a:endParaRPr lang="ar-EG" sz="1600" b="1" u="sng" smtClean="0">
              <a:solidFill>
                <a:schemeClr val="tx1"/>
              </a:solidFill>
            </a:endParaRPr>
          </a:p>
          <a:p>
            <a:pPr algn="r" rtl="1"/>
            <a:endParaRPr lang="ar-EG" sz="1600" b="1" u="sng" smtClean="0">
              <a:solidFill>
                <a:schemeClr val="tx1"/>
              </a:solidFill>
            </a:endParaRPr>
          </a:p>
          <a:p>
            <a:pPr algn="r" rtl="1"/>
            <a:endParaRPr lang="ar-EG" sz="1600" b="1" u="sng" dirty="0" smtClean="0">
              <a:solidFill>
                <a:schemeClr val="tx1"/>
              </a:solidFill>
            </a:endParaRPr>
          </a:p>
        </p:txBody>
      </p:sp>
      <p:pic>
        <p:nvPicPr>
          <p:cNvPr id="42" name="Picture 7" descr="Image result for â«Ø§ÙØ¬ÙØ¹ÙØ© Ø§ÙØ¹Ø±Ø¨ÙØ© ÙØ¹ÙÙÙ Ø§ÙÙÙØ§Ø¯â¬â"/>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6272102" y="157025"/>
            <a:ext cx="905639" cy="905639"/>
          </a:xfrm>
          <a:prstGeom prst="rect">
            <a:avLst/>
          </a:prstGeom>
          <a:noFill/>
          <a:extLst>
            <a:ext uri="{909E8E84-426E-40DD-AFC4-6F175D3DCCD1}">
              <a14:hiddenFill xmlns:a14="http://schemas.microsoft.com/office/drawing/2010/main">
                <a:solidFill>
                  <a:srgbClr val="FFFFFF"/>
                </a:solidFill>
              </a14:hiddenFill>
            </a:ext>
          </a:extLst>
        </p:spPr>
      </p:pic>
      <p:sp>
        <p:nvSpPr>
          <p:cNvPr id="43" name="Rectangle 42"/>
          <p:cNvSpPr/>
          <p:nvPr/>
        </p:nvSpPr>
        <p:spPr>
          <a:xfrm>
            <a:off x="1022690" y="410144"/>
            <a:ext cx="941643" cy="4272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1200" dirty="0" smtClean="0">
                <a:solidFill>
                  <a:sysClr val="windowText" lastClr="000000"/>
                </a:solidFill>
              </a:rPr>
              <a:t>الجمعية العربية</a:t>
            </a:r>
          </a:p>
          <a:p>
            <a:pPr algn="ctr"/>
            <a:r>
              <a:rPr lang="ar-EG" sz="1200" dirty="0" smtClean="0">
                <a:solidFill>
                  <a:sysClr val="windowText" lastClr="000000"/>
                </a:solidFill>
              </a:rPr>
              <a:t> لـعـلـوم الـمـواد</a:t>
            </a:r>
            <a:endParaRPr lang="en-US" sz="1200" dirty="0">
              <a:solidFill>
                <a:sysClr val="windowText" lastClr="000000"/>
              </a:solidFill>
            </a:endParaRPr>
          </a:p>
        </p:txBody>
      </p:sp>
      <p:grpSp>
        <p:nvGrpSpPr>
          <p:cNvPr id="46" name="Group 45"/>
          <p:cNvGrpSpPr/>
          <p:nvPr/>
        </p:nvGrpSpPr>
        <p:grpSpPr>
          <a:xfrm>
            <a:off x="9621090" y="198602"/>
            <a:ext cx="2280982" cy="872817"/>
            <a:chOff x="-60302" y="1588"/>
            <a:chExt cx="2232002" cy="854075"/>
          </a:xfrm>
        </p:grpSpPr>
        <p:pic>
          <p:nvPicPr>
            <p:cNvPr id="47" name="Picture 1" descr="http://www.today.alexu.edu.eg/wp-content/uploads/2016/02/"/>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60302" y="52388"/>
              <a:ext cx="1400175" cy="803275"/>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3" descr="http://www.today.alexu.edu.eg/wp-content/uploads/2016/02/"/>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1430338" y="1588"/>
              <a:ext cx="741362" cy="809625"/>
            </a:xfrm>
            <a:prstGeom prst="rect">
              <a:avLst/>
            </a:prstGeom>
            <a:noFill/>
            <a:extLst>
              <a:ext uri="{909E8E84-426E-40DD-AFC4-6F175D3DCCD1}">
                <a14:hiddenFill xmlns:a14="http://schemas.microsoft.com/office/drawing/2010/main">
                  <a:solidFill>
                    <a:srgbClr val="FFFFFF"/>
                  </a:solidFill>
                </a14:hiddenFill>
              </a:ext>
            </a:extLst>
          </p:spPr>
        </p:pic>
      </p:grpSp>
      <p:pic>
        <p:nvPicPr>
          <p:cNvPr id="49" name="Picture 7" descr="Image result for â«Ø§ÙØ¬ÙØ¹ÙØ© Ø§ÙØ¹Ø±Ø¨ÙØ© ÙØ¹ÙÙÙ Ø§ÙÙÙØ§Ø¯â¬â"/>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183668" y="157024"/>
            <a:ext cx="905639" cy="90563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92966" y="1052199"/>
            <a:ext cx="5759574" cy="5970865"/>
          </a:xfrm>
          <a:prstGeom prst="rect">
            <a:avLst/>
          </a:prstGeom>
        </p:spPr>
        <p:txBody>
          <a:bodyPr wrap="square">
            <a:spAutoFit/>
          </a:bodyPr>
          <a:lstStyle/>
          <a:p>
            <a:pPr algn="ctr" rtl="1">
              <a:spcBef>
                <a:spcPts val="600"/>
              </a:spcBef>
              <a:spcAft>
                <a:spcPts val="600"/>
              </a:spcAft>
            </a:pPr>
            <a:endParaRPr lang="ar-EG" sz="100" b="1" dirty="0" smtClean="0"/>
          </a:p>
          <a:p>
            <a:pPr algn="ctr" rtl="1">
              <a:spcBef>
                <a:spcPts val="600"/>
              </a:spcBef>
              <a:spcAft>
                <a:spcPts val="600"/>
              </a:spcAft>
            </a:pPr>
            <a:r>
              <a:rPr lang="ar-EG" sz="2000" b="1" dirty="0" smtClean="0"/>
              <a:t>الهيدروجين الأخضر من أجل الاستدامة</a:t>
            </a:r>
            <a:endParaRPr lang="ar-EG" sz="2000" b="1" dirty="0" smtClean="0"/>
          </a:p>
          <a:p>
            <a:pPr algn="r" rtl="1"/>
            <a:r>
              <a:rPr lang="ar-EG" sz="1500" dirty="0" smtClean="0"/>
              <a:t>خلال </a:t>
            </a:r>
            <a:r>
              <a:rPr lang="ar-EG" sz="1500" dirty="0"/>
              <a:t>مائتي عام من التنمية التي اعتمدت على الوقود الأحفوري </a:t>
            </a:r>
            <a:r>
              <a:rPr lang="ar-EG" sz="1500" dirty="0" smtClean="0"/>
              <a:t>حدث تغير </a:t>
            </a:r>
            <a:r>
              <a:rPr lang="ar-EG" sz="1500" dirty="0"/>
              <a:t>في المناخ، مما ألحق ضررا كبيرا بالحياة على الأرض</a:t>
            </a:r>
            <a:r>
              <a:rPr lang="ar-EG" sz="1500" dirty="0" smtClean="0"/>
              <a:t>. ولقد أدركت </a:t>
            </a:r>
            <a:r>
              <a:rPr lang="ar-EG" sz="1500" dirty="0"/>
              <a:t>البشرية هذه الحقيقة في الثلاثين عامًا الماضية، </a:t>
            </a:r>
            <a:r>
              <a:rPr lang="ar-EG" sz="1500" dirty="0" smtClean="0"/>
              <a:t>وتم مناقشتها مع </a:t>
            </a:r>
            <a:r>
              <a:rPr lang="ar-EG" sz="1500" dirty="0"/>
              <a:t>اجتماع سنوي </a:t>
            </a:r>
            <a:r>
              <a:rPr lang="ar-EG" sz="1500" dirty="0" smtClean="0"/>
              <a:t>يسمى اجتماع الأطراف </a:t>
            </a:r>
            <a:r>
              <a:rPr lang="en-US" sz="1500" dirty="0" smtClean="0"/>
              <a:t> </a:t>
            </a:r>
            <a:r>
              <a:rPr lang="en-US" sz="1500" dirty="0"/>
              <a:t>COP </a:t>
            </a:r>
            <a:r>
              <a:rPr lang="ar-EG" sz="1500" dirty="0"/>
              <a:t>لمناقشة طرق ووسائل مواجهة هذه المشكلة الحقيقية</a:t>
            </a:r>
            <a:r>
              <a:rPr lang="en-US" sz="1500" dirty="0"/>
              <a:t>.</a:t>
            </a:r>
          </a:p>
          <a:p>
            <a:pPr algn="r" rtl="1"/>
            <a:r>
              <a:rPr lang="ar-EG" sz="1500" dirty="0"/>
              <a:t>ينتج الهيدروجين عن طريق التحليل الكهربائي للمياه باستخدام الطاقة المتجددة التي تعد واحدة من أهم محاور التنمية المستدامة. وكان أول من اقترح هذه الطريقة عالم الكيمياء الكهربية الشهير </a:t>
            </a:r>
            <a:r>
              <a:rPr lang="en-US" sz="1500" dirty="0"/>
              <a:t>John </a:t>
            </a:r>
            <a:r>
              <a:rPr lang="en-US" sz="1500" dirty="0" err="1"/>
              <a:t>Bockris</a:t>
            </a:r>
            <a:r>
              <a:rPr lang="ar-EG" sz="1500" dirty="0"/>
              <a:t> عام 1978.</a:t>
            </a:r>
            <a:endParaRPr lang="en-US" sz="1500" dirty="0"/>
          </a:p>
          <a:p>
            <a:pPr algn="r" rtl="1"/>
            <a:r>
              <a:rPr lang="ar-EG" sz="1500" dirty="0"/>
              <a:t>سوف تناقش المحاضرة طرق توليد الهيدروجين الأخضر </a:t>
            </a:r>
            <a:r>
              <a:rPr lang="ar-EG" sz="1500" dirty="0" smtClean="0"/>
              <a:t>وتطبيقاتها </a:t>
            </a:r>
            <a:r>
              <a:rPr lang="ar-EG" sz="1500" dirty="0"/>
              <a:t>التي تشمل صناعة الصلب الأخضر، </a:t>
            </a:r>
            <a:r>
              <a:rPr lang="ar-EG" sz="1500" dirty="0" smtClean="0"/>
              <a:t>والأمونيا </a:t>
            </a:r>
            <a:r>
              <a:rPr lang="ar-EG" sz="1500" dirty="0"/>
              <a:t>الخصراء، بالإضافة إلى استخدامه كوقود. يواجه الهيدروجين الأخضر العديد من التحديات في الإنتاج، والنقل، والتخزين. يتمثل أحد التحديات الرئيسية في </a:t>
            </a:r>
            <a:r>
              <a:rPr lang="ar-EG" sz="1500" dirty="0" smtClean="0"/>
              <a:t>تكلفة هذا التحول </a:t>
            </a:r>
            <a:r>
              <a:rPr lang="ar-EG" sz="1500" dirty="0"/>
              <a:t>إلى تنمية مستدامة مجدية اقتصاديًا، </a:t>
            </a:r>
            <a:r>
              <a:rPr lang="ar-EG" sz="1500" dirty="0" smtClean="0"/>
              <a:t>وكان </a:t>
            </a:r>
            <a:r>
              <a:rPr lang="ar-EG" sz="1500" dirty="0"/>
              <a:t>هذا التحدي واضحًا في مؤتمر المناخ </a:t>
            </a:r>
            <a:r>
              <a:rPr lang="en-US" sz="1500" dirty="0"/>
              <a:t>COP27</a:t>
            </a:r>
            <a:r>
              <a:rPr lang="ar-EG" sz="1500" dirty="0"/>
              <a:t> الذي عُقد بمدينة شرم الشيخ في شهر نوفمبر الماضي.</a:t>
            </a:r>
            <a:endParaRPr lang="en-US" sz="1500" dirty="0"/>
          </a:p>
          <a:p>
            <a:pPr algn="r" rtl="1"/>
            <a:r>
              <a:rPr lang="ar-EG" sz="1600" b="1" u="sng" dirty="0" smtClean="0"/>
              <a:t>أ.د</a:t>
            </a:r>
            <a:r>
              <a:rPr lang="ar-EG" sz="1600" b="1" u="sng" dirty="0" smtClean="0"/>
              <a:t>. </a:t>
            </a:r>
            <a:r>
              <a:rPr lang="ar-EG" sz="1600" b="1" u="sng" dirty="0" smtClean="0"/>
              <a:t>سعد الراجحي</a:t>
            </a:r>
            <a:endParaRPr lang="ar-EG" sz="1600" b="1" u="sng" dirty="0" smtClean="0"/>
          </a:p>
          <a:p>
            <a:pPr algn="r" rtl="1"/>
            <a:r>
              <a:rPr lang="ar-EG" sz="1500" dirty="0"/>
              <a:t>حصل سعد الراجحي على درجة البكالوريوس في هندسة الفلزات من جامعة القاهرة كما حصل على درجتي الماجستير 1966 والدكتوراه 1969 من جامعة لندن. ثم عين عضواً بهيئة التدريس بقسم هندسة التعدين بجامعة </a:t>
            </a:r>
            <a:r>
              <a:rPr lang="ar-EG" sz="1500" dirty="0" smtClean="0"/>
              <a:t>القاهرة، </a:t>
            </a:r>
            <a:r>
              <a:rPr lang="ar-EG" sz="1500" dirty="0"/>
              <a:t>وهو يعمل بها حتى الآن، حيث ترقى وشغل منصبيٍ رئيس القسم ووكيل الكلية.</a:t>
            </a:r>
            <a:endParaRPr lang="en-US" sz="1500" dirty="0"/>
          </a:p>
          <a:p>
            <a:pPr algn="r"/>
            <a:r>
              <a:rPr lang="ar-EG" sz="1500" dirty="0" smtClean="0"/>
              <a:t>بالتوازي مع عمله الأكاديمي عمل مستشارا للكثير من الهيئات والشركات الصناعية، وكان أكثرها امتداداً وعائداً هو المشاركة في تطوير خلايا الألمونيوم بنجع حمادي. وقد أُختير سيادته عضواً بمجلس الإدارة لبعض الشركات منها رئاسة الشركة القابضة للصناعات المعدنية، كما </a:t>
            </a:r>
            <a:r>
              <a:rPr lang="ar-EG" sz="1500" dirty="0"/>
              <a:t>حصل </a:t>
            </a:r>
            <a:r>
              <a:rPr lang="ar-EG" sz="1500" dirty="0" smtClean="0"/>
              <a:t>على جائزة جامعة </a:t>
            </a:r>
            <a:r>
              <a:rPr lang="ar-EG" sz="1500" dirty="0"/>
              <a:t>القاهرة للتميز في العلوم </a:t>
            </a:r>
            <a:r>
              <a:rPr lang="ar-EG" sz="1500" dirty="0" smtClean="0"/>
              <a:t>الأساسية وجائزة </a:t>
            </a:r>
            <a:r>
              <a:rPr lang="ar-EG" sz="1500" dirty="0"/>
              <a:t>الدولة </a:t>
            </a:r>
            <a:r>
              <a:rPr lang="en-US" sz="1500" dirty="0" smtClean="0"/>
              <a:t>.</a:t>
            </a:r>
            <a:r>
              <a:rPr lang="ar-EG" sz="1500" dirty="0" smtClean="0"/>
              <a:t>التقديرية</a:t>
            </a:r>
            <a:endParaRPr lang="en-US" sz="1500" dirty="0"/>
          </a:p>
          <a:p>
            <a:pPr algn="r"/>
            <a:r>
              <a:rPr lang="ar-EG" sz="1500" dirty="0" smtClean="0"/>
              <a:t>.</a:t>
            </a:r>
            <a:endParaRPr lang="en-US" sz="1500" dirty="0"/>
          </a:p>
        </p:txBody>
      </p:sp>
      <p:pic>
        <p:nvPicPr>
          <p:cNvPr id="3"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37086" y="3554030"/>
            <a:ext cx="1826059" cy="1930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58162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931</TotalTime>
  <Words>329</Words>
  <Application>Microsoft Office PowerPoint</Application>
  <PresentationFormat>Custom</PresentationFormat>
  <Paragraphs>29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ASMS</cp:lastModifiedBy>
  <cp:revision>37</cp:revision>
  <cp:lastPrinted>2022-02-02T08:38:51Z</cp:lastPrinted>
  <dcterms:created xsi:type="dcterms:W3CDTF">2018-10-18T11:37:05Z</dcterms:created>
  <dcterms:modified xsi:type="dcterms:W3CDTF">2022-12-12T13:22:00Z</dcterms:modified>
</cp:coreProperties>
</file>